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96" r:id="rId4"/>
  </p:sldMasterIdLst>
  <p:notesMasterIdLst>
    <p:notesMasterId r:id="rId15"/>
  </p:notesMasterIdLst>
  <p:sldIdLst>
    <p:sldId id="31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CB6"/>
    <a:srgbClr val="DDF0C8"/>
    <a:srgbClr val="FFFFFF"/>
    <a:srgbClr val="CCCCFF"/>
    <a:srgbClr val="0C0470"/>
    <a:srgbClr val="0D047E"/>
    <a:srgbClr val="1E05B7"/>
    <a:srgbClr val="C1C1C3"/>
    <a:srgbClr val="004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8646-CEA8-41F9-BD9F-D1FA107D99CC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040C8-62D2-4EA7-B200-D3B8C06A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9EF49-5B54-4C78-AD5B-7FF2C2B876DD}" type="slidenum">
              <a:rPr lang="ms-MY" smtClean="0"/>
              <a:pPr/>
              <a:t>1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544917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9EF49-5B54-4C78-AD5B-7FF2C2B876DD}" type="slidenum">
              <a:rPr lang="ms-MY" smtClean="0"/>
              <a:pPr/>
              <a:t>10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75362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9EF49-5B54-4C78-AD5B-7FF2C2B876DD}" type="slidenum">
              <a:rPr lang="ms-MY" smtClean="0"/>
              <a:pPr/>
              <a:t>2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8229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9EF49-5B54-4C78-AD5B-7FF2C2B876DD}" type="slidenum">
              <a:rPr lang="ms-MY" smtClean="0"/>
              <a:pPr/>
              <a:t>3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95765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9EF49-5B54-4C78-AD5B-7FF2C2B876DD}" type="slidenum">
              <a:rPr lang="ms-MY" smtClean="0"/>
              <a:pPr/>
              <a:t>4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01625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9EF49-5B54-4C78-AD5B-7FF2C2B876DD}" type="slidenum">
              <a:rPr lang="ms-MY" smtClean="0"/>
              <a:pPr/>
              <a:t>5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65573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9EF49-5B54-4C78-AD5B-7FF2C2B876DD}" type="slidenum">
              <a:rPr lang="ms-MY" smtClean="0"/>
              <a:pPr/>
              <a:t>6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16338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9EF49-5B54-4C78-AD5B-7FF2C2B876DD}" type="slidenum">
              <a:rPr lang="ms-MY" smtClean="0"/>
              <a:pPr/>
              <a:t>7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506692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9EF49-5B54-4C78-AD5B-7FF2C2B876DD}" type="slidenum">
              <a:rPr lang="ms-MY" smtClean="0"/>
              <a:pPr/>
              <a:t>8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142666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9EF49-5B54-4C78-AD5B-7FF2C2B876DD}" type="slidenum">
              <a:rPr lang="ms-MY" smtClean="0"/>
              <a:pPr/>
              <a:t>9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27061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1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0"/>
            </a:lvl3pPr>
            <a:lvl4pPr marL="1371633" indent="0" algn="ctr">
              <a:buNone/>
              <a:defRPr sz="1600"/>
            </a:lvl4pPr>
            <a:lvl5pPr marL="1828844" indent="0" algn="ctr">
              <a:buNone/>
              <a:defRPr sz="1600"/>
            </a:lvl5pPr>
            <a:lvl6pPr marL="2286055" indent="0" algn="ctr">
              <a:buNone/>
              <a:defRPr sz="1600"/>
            </a:lvl6pPr>
            <a:lvl7pPr marL="2743266" indent="0" algn="ctr">
              <a:buNone/>
              <a:defRPr sz="1600"/>
            </a:lvl7pPr>
            <a:lvl8pPr marL="3200476" indent="0" algn="ctr">
              <a:buNone/>
              <a:defRPr sz="1600"/>
            </a:lvl8pPr>
            <a:lvl9pPr marL="365768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9389-D342-42C9-A280-8ADE336DA885}" type="datetime1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ED82-9221-4209-9FC6-897FECC94D85}" type="datetime1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3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9" y="937260"/>
            <a:ext cx="6198488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5C5F-8991-4788-8021-97F7E97CAA77}" type="datetime1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32C-99B6-468D-8E86-54127C661C29}" type="datetime1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1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6AA6-1553-455E-A701-5DB89675312A}" type="datetime1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5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7D05-0AAA-4191-8602-39A011BE220C}" type="datetime1">
              <a:rPr lang="en-US" smtClean="0"/>
              <a:t>12/31/2023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8" y="2313436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11" indent="0">
              <a:buNone/>
              <a:defRPr sz="19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8" y="3143251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1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7" y="2313436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11" indent="0">
              <a:buNone/>
              <a:defRPr sz="19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12-90E5-4BF2-B13D-6DEC2EE5E086}" type="datetime1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E2D-C320-4C5E-98F1-D60DBA71A352}" type="datetime1">
              <a:rPr lang="en-US" smtClean="0"/>
              <a:t>12/31/2023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99D-E4E2-4DDF-8629-131208CB18B0}" type="datetime1">
              <a:rPr lang="en-US" smtClean="0"/>
              <a:t>12/31/2023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3" y="2243831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3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9" y="3549918"/>
            <a:ext cx="3794761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6" indent="0">
              <a:buNone/>
              <a:defRPr sz="1000"/>
            </a:lvl8pPr>
            <a:lvl9pPr marL="365768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CF4-5FC9-46F3-B596-BE1F927BA2F1}" type="datetime1">
              <a:rPr lang="en-US" smtClean="0"/>
              <a:t>12/31/2023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3" y="6236208"/>
            <a:ext cx="5124798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4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3" indent="0">
              <a:buNone/>
              <a:defRPr sz="2000"/>
            </a:lvl4pPr>
            <a:lvl5pPr marL="1828844" indent="0">
              <a:buNone/>
              <a:defRPr sz="2000"/>
            </a:lvl5pPr>
            <a:lvl6pPr marL="2286055" indent="0">
              <a:buNone/>
              <a:defRPr sz="2000"/>
            </a:lvl6pPr>
            <a:lvl7pPr marL="2743266" indent="0">
              <a:buNone/>
              <a:defRPr sz="2000"/>
            </a:lvl7pPr>
            <a:lvl8pPr marL="3200476" indent="0">
              <a:buNone/>
              <a:defRPr sz="2000"/>
            </a:lvl8pPr>
            <a:lvl9pPr marL="3657687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9" y="3549921"/>
            <a:ext cx="3794761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6" indent="0">
              <a:buNone/>
              <a:defRPr sz="1000"/>
            </a:lvl8pPr>
            <a:lvl9pPr marL="365768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F1ABFC0-89FE-4355-9E74-11DC57FEA97E}" type="datetime1">
              <a:rPr lang="en-US" smtClean="0"/>
              <a:t>12/31/2023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3" y="6236208"/>
            <a:ext cx="5124798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7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31" y="6238816"/>
            <a:ext cx="2753745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9B8B6D2-5532-4B59-9C5A-AB106F128946}" type="datetime1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2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22" rtl="1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5" indent="-228605" algn="r" defTabSz="914422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11" indent="-228605" algn="r" defTabSz="914422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16" indent="-228605" algn="r" defTabSz="914422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22" indent="-228605" algn="r" defTabSz="914422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27" indent="-228605" algn="r" defTabSz="914422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95" indent="-228605" algn="r" defTabSz="914422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49" indent="-228605" algn="r" defTabSz="914422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90" indent="-228605" algn="r" defTabSz="914422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820" indent="-228605" algn="r" defTabSz="914422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2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r" defTabSz="91442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r" defTabSz="91442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3" algn="r" defTabSz="91442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r" defTabSz="91442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5" algn="r" defTabSz="91442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6" algn="r" defTabSz="91442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r" defTabSz="91442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r" defTabSz="91442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20060" y="3482836"/>
            <a:ext cx="4879495" cy="1066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schemeClr val="tx1"/>
              </a:solidFill>
              <a:cs typeface="B Titr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526" y="333463"/>
            <a:ext cx="11258404" cy="6116758"/>
            <a:chOff x="562562" y="261440"/>
            <a:chExt cx="11261336" cy="6118351"/>
          </a:xfrm>
        </p:grpSpPr>
        <p:sp>
          <p:nvSpPr>
            <p:cNvPr id="2" name="Rounded Rectangle 1"/>
            <p:cNvSpPr/>
            <p:nvPr/>
          </p:nvSpPr>
          <p:spPr>
            <a:xfrm>
              <a:off x="562562" y="475135"/>
              <a:ext cx="11261336" cy="5904656"/>
            </a:xfrm>
            <a:prstGeom prst="roundRect">
              <a:avLst>
                <a:gd name="adj" fmla="val 8319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53371" y="261440"/>
              <a:ext cx="3888432" cy="6118351"/>
              <a:chOff x="4153371" y="261440"/>
              <a:chExt cx="3888432" cy="6118351"/>
            </a:xfrm>
          </p:grpSpPr>
          <p:sp>
            <p:nvSpPr>
              <p:cNvPr id="3" name="Round Same Side Corner Rectangle 2"/>
              <p:cNvSpPr/>
              <p:nvPr/>
            </p:nvSpPr>
            <p:spPr>
              <a:xfrm>
                <a:off x="4355351" y="261442"/>
                <a:ext cx="3456384" cy="743936"/>
              </a:xfrm>
              <a:prstGeom prst="round2SameRect">
                <a:avLst>
                  <a:gd name="adj1" fmla="val 0"/>
                  <a:gd name="adj2" fmla="val 3965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fa-IR" sz="2400" b="1" dirty="0">
                    <a:solidFill>
                      <a:schemeClr val="bg1"/>
                    </a:solidFill>
                    <a:cs typeface="B Titr" pitchFamily="2" charset="-78"/>
                  </a:rPr>
                  <a:t>به نام خدا</a:t>
                </a:r>
                <a:endParaRPr lang="en-US" sz="2400" b="1" dirty="0">
                  <a:solidFill>
                    <a:schemeClr val="bg1"/>
                  </a:solidFill>
                  <a:cs typeface="B Titr" pitchFamily="2" charset="-78"/>
                </a:endParaRPr>
              </a:p>
            </p:txBody>
          </p:sp>
          <p:sp>
            <p:nvSpPr>
              <p:cNvPr id="4" name="Right Triangle 3"/>
              <p:cNvSpPr/>
              <p:nvPr/>
            </p:nvSpPr>
            <p:spPr>
              <a:xfrm>
                <a:off x="7811735" y="261442"/>
                <a:ext cx="230068" cy="216024"/>
              </a:xfrm>
              <a:prstGeom prst="rt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sp>
            <p:nvSpPr>
              <p:cNvPr id="9" name="Right Triangle 8"/>
              <p:cNvSpPr/>
              <p:nvPr/>
            </p:nvSpPr>
            <p:spPr>
              <a:xfrm rot="16200000">
                <a:off x="4147514" y="267297"/>
                <a:ext cx="213695" cy="201981"/>
              </a:xfrm>
              <a:prstGeom prst="rt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sp>
            <p:nvSpPr>
              <p:cNvPr id="5" name="Round Same Side Corner Rectangle 4"/>
              <p:cNvSpPr/>
              <p:nvPr/>
            </p:nvSpPr>
            <p:spPr>
              <a:xfrm>
                <a:off x="4350085" y="6061587"/>
                <a:ext cx="3461650" cy="318204"/>
              </a:xfrm>
              <a:prstGeom prst="round2SameRect">
                <a:avLst>
                  <a:gd name="adj1" fmla="val 41799"/>
                  <a:gd name="adj2" fmla="val 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</p:grpSp>
      </p:grpSp>
      <p:sp>
        <p:nvSpPr>
          <p:cNvPr id="104" name="Up Ribbon 103"/>
          <p:cNvSpPr/>
          <p:nvPr/>
        </p:nvSpPr>
        <p:spPr>
          <a:xfrm>
            <a:off x="2985424" y="2736325"/>
            <a:ext cx="6221152" cy="1639706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255">
              <a:defRPr/>
            </a:pPr>
            <a:r>
              <a:rPr lang="fa-IR" sz="2397" dirty="0">
                <a:solidFill>
                  <a:prstClr val="white"/>
                </a:solidFill>
                <a:latin typeface="Calibri"/>
                <a:cs typeface="B Titr" panose="00000700000000000000" pitchFamily="2" charset="-78"/>
              </a:rPr>
              <a:t>سازمان مدیریت و برنامه ریزی استان سیستان و بلوچستان</a:t>
            </a:r>
            <a:endParaRPr lang="es-UY" sz="2397" dirty="0">
              <a:solidFill>
                <a:prstClr val="white"/>
              </a:solidFill>
              <a:latin typeface="Calibri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509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20060" y="3482836"/>
            <a:ext cx="4879495" cy="1066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en-US" sz="1799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3" name="CuadroTexto 28">
            <a:extLst>
              <a:ext uri="{FF2B5EF4-FFF2-40B4-BE49-F238E27FC236}">
                <a16:creationId xmlns:a16="http://schemas.microsoft.com/office/drawing/2014/main" id="{85ABAA59-2292-4935-A1EC-AF7E50E3D4E7}"/>
              </a:ext>
            </a:extLst>
          </p:cNvPr>
          <p:cNvSpPr txBox="1"/>
          <p:nvPr/>
        </p:nvSpPr>
        <p:spPr>
          <a:xfrm>
            <a:off x="6045927" y="1162112"/>
            <a:ext cx="449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تعریف سامانه اطلاعات جغرافیایی (</a:t>
            </a:r>
            <a:r>
              <a:rPr lang="en-US" sz="2400" dirty="0">
                <a:cs typeface="B Titr" panose="00000700000000000000" pitchFamily="2" charset="-78"/>
              </a:rPr>
              <a:t>(GIS</a:t>
            </a:r>
          </a:p>
        </p:txBody>
      </p:sp>
      <p:cxnSp>
        <p:nvCxnSpPr>
          <p:cNvPr id="35" name="Conector recto 139">
            <a:extLst>
              <a:ext uri="{FF2B5EF4-FFF2-40B4-BE49-F238E27FC236}">
                <a16:creationId xmlns:a16="http://schemas.microsoft.com/office/drawing/2014/main" id="{200A2FC6-F8BA-480B-899F-CA7FD6BC47C5}"/>
              </a:ext>
            </a:extLst>
          </p:cNvPr>
          <p:cNvCxnSpPr>
            <a:cxnSpLocks/>
          </p:cNvCxnSpPr>
          <p:nvPr/>
        </p:nvCxnSpPr>
        <p:spPr>
          <a:xfrm>
            <a:off x="6097984" y="1639787"/>
            <a:ext cx="4391025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tx2"/>
                </a:gs>
                <a:gs pos="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31687" y="327986"/>
            <a:ext cx="11828480" cy="6202027"/>
            <a:chOff x="562562" y="475135"/>
            <a:chExt cx="11261336" cy="5904656"/>
          </a:xfrm>
        </p:grpSpPr>
        <p:sp>
          <p:nvSpPr>
            <p:cNvPr id="2" name="Rounded Rectangle 1"/>
            <p:cNvSpPr/>
            <p:nvPr/>
          </p:nvSpPr>
          <p:spPr>
            <a:xfrm>
              <a:off x="562562" y="475135"/>
              <a:ext cx="11261336" cy="5904656"/>
            </a:xfrm>
            <a:prstGeom prst="roundRect">
              <a:avLst>
                <a:gd name="adj" fmla="val 83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sz="1799"/>
            </a:p>
          </p:txBody>
        </p:sp>
        <p:sp>
          <p:nvSpPr>
            <p:cNvPr id="5" name="Round Same Side Corner Rectangle 4"/>
            <p:cNvSpPr/>
            <p:nvPr/>
          </p:nvSpPr>
          <p:spPr>
            <a:xfrm>
              <a:off x="4350085" y="6061587"/>
              <a:ext cx="3461650" cy="318204"/>
            </a:xfrm>
            <a:prstGeom prst="round2SameRect">
              <a:avLst>
                <a:gd name="adj1" fmla="val 41799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sz="1799"/>
            </a:p>
          </p:txBody>
        </p:sp>
      </p:grpSp>
      <p:sp>
        <p:nvSpPr>
          <p:cNvPr id="88" name="CuadroTexto 41">
            <a:extLst>
              <a:ext uri="{FF2B5EF4-FFF2-40B4-BE49-F238E27FC236}">
                <a16:creationId xmlns:a16="http://schemas.microsoft.com/office/drawing/2014/main" id="{CC449EAA-5B2D-4380-932D-7885933CCE90}"/>
              </a:ext>
            </a:extLst>
          </p:cNvPr>
          <p:cNvSpPr txBox="1"/>
          <p:nvPr/>
        </p:nvSpPr>
        <p:spPr>
          <a:xfrm>
            <a:off x="392445" y="280899"/>
            <a:ext cx="11202730" cy="6047809"/>
          </a:xfrm>
          <a:prstGeom prst="rect">
            <a:avLst/>
          </a:prstGeom>
          <a:solidFill>
            <a:srgbClr val="D2ECB6"/>
          </a:solidFill>
          <a:ln cap="rnd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CC0000"/>
                </a:solidFill>
                <a:cs typeface="B Titr" panose="00000700000000000000" pitchFamily="2" charset="-78"/>
              </a:rPr>
              <a:t>چالش ها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1- فقدان نیروی انسانی متناسب و متخصص در استان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(عدم تطابق شرح وظایف ابلاغی با چارت  سازمانی تعریف شده کنونی)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2- افزایش هزینه های اجرای طرح ها در استان به دلایل :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●</a:t>
            </a:r>
            <a:r>
              <a:rPr lang="fa-IR" sz="2400" b="1" dirty="0">
                <a:cs typeface="B Nazanin" panose="00000400000000000000" pitchFamily="2" charset="-78"/>
              </a:rPr>
              <a:t>بعد مسافت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●</a:t>
            </a:r>
            <a:r>
              <a:rPr lang="fa-IR" sz="2400" b="1" dirty="0">
                <a:cs typeface="B Nazanin" panose="00000400000000000000" pitchFamily="2" charset="-78"/>
              </a:rPr>
              <a:t> کم/عدم برخورداری از بزرگراه، اتوبان و آزادراه در استان نسبت به متوسط کشوری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●</a:t>
            </a:r>
            <a:r>
              <a:rPr lang="fa-IR" sz="2400" b="1" dirty="0">
                <a:cs typeface="B Nazanin" panose="00000400000000000000" pitchFamily="2" charset="-78"/>
              </a:rPr>
              <a:t> معضل تهیه سوخت مصرفی(به دلیل قاچاق سوخت در استان های مرزی)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3-عدم تعریف و برقرار نمودن ردیف های اعتباری مستمر استانی و ملی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4- زمان بر بودن اخذ مجوزهای مورد نیاز قراردادها به دلیل شرایط امنیتی استان های مرزی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5- عدم اقدام به موقع مجوزهای لازم ملی و استانی با توجه به تعریف سطح محرمانگی 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برخی از اطلاعات در زمان ابلاغ شرح وظایف و شاخص های ارزیابی استانی</a:t>
            </a:r>
            <a:r>
              <a:rPr lang="en-US" sz="2400" b="1" dirty="0">
                <a:cs typeface="B Nazanin" panose="00000400000000000000" pitchFamily="2" charset="-78"/>
              </a:rPr>
              <a:t>SDI)</a:t>
            </a:r>
            <a:r>
              <a:rPr lang="fa-IR" sz="2400" b="1" dirty="0">
                <a:cs typeface="B Nazanin" panose="00000400000000000000" pitchFamily="2" charset="-78"/>
              </a:rPr>
              <a:t>)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20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20060" y="3482836"/>
            <a:ext cx="4879495" cy="1066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en-US" sz="1799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3" name="CuadroTexto 28">
            <a:extLst>
              <a:ext uri="{FF2B5EF4-FFF2-40B4-BE49-F238E27FC236}">
                <a16:creationId xmlns:a16="http://schemas.microsoft.com/office/drawing/2014/main" id="{85ABAA59-2292-4935-A1EC-AF7E50E3D4E7}"/>
              </a:ext>
            </a:extLst>
          </p:cNvPr>
          <p:cNvSpPr txBox="1"/>
          <p:nvPr/>
        </p:nvSpPr>
        <p:spPr>
          <a:xfrm>
            <a:off x="6045927" y="1162112"/>
            <a:ext cx="449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تعریف سامانه اطلاعات جغرافیایی (</a:t>
            </a:r>
            <a:r>
              <a:rPr lang="en-US" sz="2400" dirty="0">
                <a:cs typeface="B Titr" panose="00000700000000000000" pitchFamily="2" charset="-78"/>
              </a:rPr>
              <a:t>(GIS</a:t>
            </a:r>
          </a:p>
        </p:txBody>
      </p:sp>
      <p:cxnSp>
        <p:nvCxnSpPr>
          <p:cNvPr id="35" name="Conector recto 139">
            <a:extLst>
              <a:ext uri="{FF2B5EF4-FFF2-40B4-BE49-F238E27FC236}">
                <a16:creationId xmlns:a16="http://schemas.microsoft.com/office/drawing/2014/main" id="{200A2FC6-F8BA-480B-899F-CA7FD6BC47C5}"/>
              </a:ext>
            </a:extLst>
          </p:cNvPr>
          <p:cNvCxnSpPr>
            <a:cxnSpLocks/>
          </p:cNvCxnSpPr>
          <p:nvPr/>
        </p:nvCxnSpPr>
        <p:spPr>
          <a:xfrm>
            <a:off x="6097984" y="1639787"/>
            <a:ext cx="4391025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tx2"/>
                </a:gs>
                <a:gs pos="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31687" y="327987"/>
            <a:ext cx="11828480" cy="6202026"/>
            <a:chOff x="562562" y="475135"/>
            <a:chExt cx="11261336" cy="5904656"/>
          </a:xfrm>
        </p:grpSpPr>
        <p:sp>
          <p:nvSpPr>
            <p:cNvPr id="2" name="Rounded Rectangle 1"/>
            <p:cNvSpPr/>
            <p:nvPr/>
          </p:nvSpPr>
          <p:spPr>
            <a:xfrm>
              <a:off x="562562" y="475135"/>
              <a:ext cx="11261336" cy="5904656"/>
            </a:xfrm>
            <a:prstGeom prst="roundRect">
              <a:avLst>
                <a:gd name="adj" fmla="val 83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sz="1799"/>
            </a:p>
          </p:txBody>
        </p:sp>
        <p:sp>
          <p:nvSpPr>
            <p:cNvPr id="5" name="Round Same Side Corner Rectangle 4"/>
            <p:cNvSpPr/>
            <p:nvPr/>
          </p:nvSpPr>
          <p:spPr>
            <a:xfrm>
              <a:off x="4350085" y="6061587"/>
              <a:ext cx="3461650" cy="318204"/>
            </a:xfrm>
            <a:prstGeom prst="round2SameRect">
              <a:avLst>
                <a:gd name="adj1" fmla="val 41799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sz="1799"/>
            </a:p>
          </p:txBody>
        </p:sp>
      </p:grpSp>
      <p:sp>
        <p:nvSpPr>
          <p:cNvPr id="88" name="CuadroTexto 41">
            <a:extLst>
              <a:ext uri="{FF2B5EF4-FFF2-40B4-BE49-F238E27FC236}">
                <a16:creationId xmlns:a16="http://schemas.microsoft.com/office/drawing/2014/main" id="{CC449EAA-5B2D-4380-932D-7885933CCE90}"/>
              </a:ext>
            </a:extLst>
          </p:cNvPr>
          <p:cNvSpPr txBox="1"/>
          <p:nvPr/>
        </p:nvSpPr>
        <p:spPr>
          <a:xfrm>
            <a:off x="4735770" y="689763"/>
            <a:ext cx="7115452" cy="5586145"/>
          </a:xfrm>
          <a:prstGeom prst="rect">
            <a:avLst/>
          </a:prstGeom>
          <a:solidFill>
            <a:srgbClr val="DDF0C8"/>
          </a:solidFill>
          <a:ln cap="rnd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>
                <a:ea typeface="Open Sans" panose="020B0606030504020204" pitchFamily="34" charset="0"/>
                <a:cs typeface="B Mitra" panose="00000400000000000000" pitchFamily="2" charset="-78"/>
              </a:rPr>
              <a:t>استان سیستان و بلوچستان با وسعتی حدود 187502 کیلومترمربع و اختصاص 5/11 درصد از مساحت کشور و جمعیتی بالغ بر 3 میلیون نفر یکی از پهناورترین استان های کشور می باشد. این استان ساحلی و مرزی از شمال به استان خراسان جنوبی، از جنوب به دریای عمان، از شرق به کشورهای افغانستان و پاکستان و از غرب به استان‌های کرمان و هرمزگان محدود شده است و بر اساس آخرین تقسیمات کشوری  دارای 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solidFill>
                  <a:srgbClr val="0070C0"/>
                </a:solidFill>
                <a:ea typeface="Open Sans" panose="020B0606030504020204" pitchFamily="34" charset="0"/>
                <a:cs typeface="B Mitra" panose="00000400000000000000" pitchFamily="2" charset="-78"/>
              </a:rPr>
              <a:t>26 شهرستان ، 55 مرکز شهری ، 68 بخش ، 145 دهستان ، 10122 آبادی  </a:t>
            </a:r>
            <a:r>
              <a:rPr lang="fa-IR" sz="2400" b="1" dirty="0">
                <a:ea typeface="Open Sans" panose="020B0606030504020204" pitchFamily="34" charset="0"/>
                <a:cs typeface="B Mitra" panose="00000400000000000000" pitchFamily="2" charset="-78"/>
              </a:rPr>
              <a:t>می باشد.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ea typeface="Open Sans" panose="020B0606030504020204" pitchFamily="34" charset="0"/>
                <a:cs typeface="B Mitra" panose="00000400000000000000" pitchFamily="2" charset="-78"/>
              </a:rPr>
              <a:t>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79D389-E198-4265-8032-C6A2D7050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2" y="327986"/>
            <a:ext cx="4365067" cy="620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5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20060" y="3482836"/>
            <a:ext cx="4879495" cy="1066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en-US" sz="1799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3" name="CuadroTexto 28">
            <a:extLst>
              <a:ext uri="{FF2B5EF4-FFF2-40B4-BE49-F238E27FC236}">
                <a16:creationId xmlns:a16="http://schemas.microsoft.com/office/drawing/2014/main" id="{85ABAA59-2292-4935-A1EC-AF7E50E3D4E7}"/>
              </a:ext>
            </a:extLst>
          </p:cNvPr>
          <p:cNvSpPr txBox="1"/>
          <p:nvPr/>
        </p:nvSpPr>
        <p:spPr>
          <a:xfrm>
            <a:off x="6045927" y="1162112"/>
            <a:ext cx="449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تعریف سامانه اطلاعات جغرافیایی (</a:t>
            </a:r>
            <a:r>
              <a:rPr lang="en-US" sz="2400" dirty="0">
                <a:cs typeface="B Titr" panose="00000700000000000000" pitchFamily="2" charset="-78"/>
              </a:rPr>
              <a:t>(GIS</a:t>
            </a:r>
          </a:p>
        </p:txBody>
      </p:sp>
      <p:cxnSp>
        <p:nvCxnSpPr>
          <p:cNvPr id="35" name="Conector recto 139">
            <a:extLst>
              <a:ext uri="{FF2B5EF4-FFF2-40B4-BE49-F238E27FC236}">
                <a16:creationId xmlns:a16="http://schemas.microsoft.com/office/drawing/2014/main" id="{200A2FC6-F8BA-480B-899F-CA7FD6BC47C5}"/>
              </a:ext>
            </a:extLst>
          </p:cNvPr>
          <p:cNvCxnSpPr>
            <a:cxnSpLocks/>
          </p:cNvCxnSpPr>
          <p:nvPr/>
        </p:nvCxnSpPr>
        <p:spPr>
          <a:xfrm>
            <a:off x="6097984" y="1639787"/>
            <a:ext cx="4391025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tx2"/>
                </a:gs>
                <a:gs pos="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31687" y="327986"/>
            <a:ext cx="11828480" cy="6202027"/>
            <a:chOff x="562562" y="475135"/>
            <a:chExt cx="11261336" cy="5904656"/>
          </a:xfrm>
        </p:grpSpPr>
        <p:sp>
          <p:nvSpPr>
            <p:cNvPr id="2" name="Rounded Rectangle 1"/>
            <p:cNvSpPr/>
            <p:nvPr/>
          </p:nvSpPr>
          <p:spPr>
            <a:xfrm>
              <a:off x="562562" y="475135"/>
              <a:ext cx="11261336" cy="5904656"/>
            </a:xfrm>
            <a:prstGeom prst="roundRect">
              <a:avLst>
                <a:gd name="adj" fmla="val 83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sz="1799"/>
            </a:p>
          </p:txBody>
        </p:sp>
        <p:sp>
          <p:nvSpPr>
            <p:cNvPr id="5" name="Round Same Side Corner Rectangle 4"/>
            <p:cNvSpPr/>
            <p:nvPr/>
          </p:nvSpPr>
          <p:spPr>
            <a:xfrm>
              <a:off x="4350085" y="6061587"/>
              <a:ext cx="3461650" cy="318204"/>
            </a:xfrm>
            <a:prstGeom prst="round2SameRect">
              <a:avLst>
                <a:gd name="adj1" fmla="val 41799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sz="1799"/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1C6DCBC-04D9-45C2-9868-8D287E151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642297"/>
              </p:ext>
            </p:extLst>
          </p:nvPr>
        </p:nvGraphicFramePr>
        <p:xfrm>
          <a:off x="492904" y="1815408"/>
          <a:ext cx="11106046" cy="324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290">
                  <a:extLst>
                    <a:ext uri="{9D8B030D-6E8A-4147-A177-3AD203B41FA5}">
                      <a16:colId xmlns:a16="http://schemas.microsoft.com/office/drawing/2014/main" val="2509801182"/>
                    </a:ext>
                  </a:extLst>
                </a:gridCol>
                <a:gridCol w="1058919">
                  <a:extLst>
                    <a:ext uri="{9D8B030D-6E8A-4147-A177-3AD203B41FA5}">
                      <a16:colId xmlns:a16="http://schemas.microsoft.com/office/drawing/2014/main" val="3249703550"/>
                    </a:ext>
                  </a:extLst>
                </a:gridCol>
                <a:gridCol w="1267597">
                  <a:extLst>
                    <a:ext uri="{9D8B030D-6E8A-4147-A177-3AD203B41FA5}">
                      <a16:colId xmlns:a16="http://schemas.microsoft.com/office/drawing/2014/main" val="3790100070"/>
                    </a:ext>
                  </a:extLst>
                </a:gridCol>
                <a:gridCol w="1079229">
                  <a:extLst>
                    <a:ext uri="{9D8B030D-6E8A-4147-A177-3AD203B41FA5}">
                      <a16:colId xmlns:a16="http://schemas.microsoft.com/office/drawing/2014/main" val="3340612131"/>
                    </a:ext>
                  </a:extLst>
                </a:gridCol>
                <a:gridCol w="1079229">
                  <a:extLst>
                    <a:ext uri="{9D8B030D-6E8A-4147-A177-3AD203B41FA5}">
                      <a16:colId xmlns:a16="http://schemas.microsoft.com/office/drawing/2014/main" val="774114128"/>
                    </a:ext>
                  </a:extLst>
                </a:gridCol>
                <a:gridCol w="1079229">
                  <a:extLst>
                    <a:ext uri="{9D8B030D-6E8A-4147-A177-3AD203B41FA5}">
                      <a16:colId xmlns:a16="http://schemas.microsoft.com/office/drawing/2014/main" val="15513075"/>
                    </a:ext>
                  </a:extLst>
                </a:gridCol>
                <a:gridCol w="1212229">
                  <a:extLst>
                    <a:ext uri="{9D8B030D-6E8A-4147-A177-3AD203B41FA5}">
                      <a16:colId xmlns:a16="http://schemas.microsoft.com/office/drawing/2014/main" val="4275462096"/>
                    </a:ext>
                  </a:extLst>
                </a:gridCol>
                <a:gridCol w="1317666">
                  <a:extLst>
                    <a:ext uri="{9D8B030D-6E8A-4147-A177-3AD203B41FA5}">
                      <a16:colId xmlns:a16="http://schemas.microsoft.com/office/drawing/2014/main" val="4054981385"/>
                    </a:ext>
                  </a:extLst>
                </a:gridCol>
                <a:gridCol w="1196658">
                  <a:extLst>
                    <a:ext uri="{9D8B030D-6E8A-4147-A177-3AD203B41FA5}">
                      <a16:colId xmlns:a16="http://schemas.microsoft.com/office/drawing/2014/main" val="2997950290"/>
                    </a:ext>
                  </a:extLst>
                </a:gridCol>
              </a:tblGrid>
              <a:tr h="1988896">
                <a:tc>
                  <a:txBody>
                    <a:bodyPr/>
                    <a:lstStyle/>
                    <a:p>
                      <a:pPr algn="ctr" rtl="1"/>
                      <a:endParaRPr lang="fa-IR" sz="1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fa-IR" sz="1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7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Titr" panose="00000700000000000000" pitchFamily="2" charset="-78"/>
                        </a:rPr>
                        <a:t>فاصله شمالی ترین تا جنوبی ترین نقطه استان</a:t>
                      </a:r>
                    </a:p>
                    <a:p>
                      <a:pPr algn="ctr" rtl="1"/>
                      <a:r>
                        <a:rPr lang="fa-IR" sz="17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Titr" panose="00000700000000000000" pitchFamily="2" charset="-78"/>
                        </a:rPr>
                        <a:t>(کیلومتر)</a:t>
                      </a:r>
                      <a:endParaRPr lang="en-US" sz="1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90764" marR="90764" marT="45383" marB="4538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fa-IR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Titr" panose="00000700000000000000" pitchFamily="2" charset="-78"/>
                        </a:rPr>
                        <a:t>طول مرز آبی</a:t>
                      </a:r>
                    </a:p>
                    <a:p>
                      <a:pPr algn="ctr" rtl="1"/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Titr" panose="00000700000000000000" pitchFamily="2" charset="-78"/>
                        </a:rPr>
                        <a:t>(کیلومتر)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90764" marR="90764" marT="45383" marB="4538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fa-IR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Titr" panose="00000700000000000000" pitchFamily="2" charset="-78"/>
                        </a:rPr>
                        <a:t>طول مرز خاکی</a:t>
                      </a:r>
                    </a:p>
                    <a:p>
                      <a:pPr algn="ctr" rtl="1"/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Titr" panose="00000700000000000000" pitchFamily="2" charset="-78"/>
                        </a:rPr>
                        <a:t>(کیلومتر)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90764" marR="90764" marT="45383" marB="4538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fa-IR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fa-IR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Titr" panose="00000700000000000000" pitchFamily="2" charset="-78"/>
                        </a:rPr>
                        <a:t>تعداد نقطه شهری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90764" marR="90764" marT="45383" marB="4538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fa-IR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Titr" panose="00000700000000000000" pitchFamily="2" charset="-78"/>
                        </a:rPr>
                        <a:t>تعداد ایستگاه های </a:t>
                      </a:r>
                      <a:r>
                        <a:rPr lang="fa-IR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Titr" panose="00000700000000000000" pitchFamily="2" charset="-78"/>
                        </a:rPr>
                        <a:t>ترازیابی</a:t>
                      </a:r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Titr" panose="00000700000000000000" pitchFamily="2" charset="-78"/>
                        </a:rPr>
                        <a:t> درجه1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90764" marR="90764" marT="45383" marB="4538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fa-IR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Titr" panose="00000700000000000000" pitchFamily="2" charset="-78"/>
                        </a:rPr>
                        <a:t>تعداد ایستگاه های جزر و مد سنجی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90764" marR="90764" marT="45383" marB="4538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fa-IR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Titr" panose="00000700000000000000" pitchFamily="2" charset="-78"/>
                        </a:rPr>
                        <a:t>تعداد ایستگاه های دائمی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Titr" panose="00000700000000000000" pitchFamily="2" charset="-78"/>
                        </a:rPr>
                        <a:t>Gnss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90764" marR="90764" marT="45383" marB="4538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fa-IR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Titr" panose="00000700000000000000" pitchFamily="2" charset="-78"/>
                        </a:rPr>
                        <a:t>مساحت</a:t>
                      </a:r>
                    </a:p>
                    <a:p>
                      <a:pPr algn="ctr" rtl="1"/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Titr" panose="00000700000000000000" pitchFamily="2" charset="-78"/>
                        </a:rPr>
                        <a:t>(کیلومتر مربع)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90764" marR="90764" marT="45383" marB="4538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fa-IR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fa-IR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Titr" panose="00000700000000000000" pitchFamily="2" charset="-78"/>
                        </a:rPr>
                        <a:t>نام استان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marL="90764" marR="90764" marT="45383" marB="45383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303278"/>
                  </a:ext>
                </a:extLst>
              </a:tr>
              <a:tr h="1238285">
                <a:tc>
                  <a:txBody>
                    <a:bodyPr/>
                    <a:lstStyle/>
                    <a:p>
                      <a:pPr algn="ctr" rtl="1"/>
                      <a:endParaRPr lang="fa-IR" sz="2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1000</a:t>
                      </a:r>
                      <a:endParaRPr lang="en-US" sz="2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0764" marR="90764" marT="45383" marB="4538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300</a:t>
                      </a:r>
                      <a:endParaRPr lang="en-US" sz="2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0764" marR="90764" marT="45383" marB="4538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1100</a:t>
                      </a:r>
                      <a:endParaRPr lang="en-US" sz="2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0764" marR="90764" marT="45383" marB="4538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55</a:t>
                      </a:r>
                      <a:endParaRPr lang="en-US" sz="2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0764" marR="90764" marT="45383" marB="4538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1168</a:t>
                      </a:r>
                      <a:endParaRPr lang="en-US" sz="2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0764" marR="90764" marT="45383" marB="4538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3</a:t>
                      </a:r>
                      <a:endParaRPr lang="en-US" sz="2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0764" marR="90764" marT="45383" marB="4538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4</a:t>
                      </a:r>
                    </a:p>
                    <a:p>
                      <a:pPr algn="ctr" rtl="1"/>
                      <a:endParaRPr lang="en-US" sz="2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0764" marR="90764" marT="45383" marB="4538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187502</a:t>
                      </a:r>
                    </a:p>
                    <a:p>
                      <a:pPr algn="ctr" rtl="1"/>
                      <a:endParaRPr lang="en-US" sz="2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0764" marR="90764" marT="45383" marB="4538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سیستان</a:t>
                      </a:r>
                    </a:p>
                    <a:p>
                      <a:pPr algn="ctr" rtl="1"/>
                      <a:r>
                        <a:rPr lang="fa-IR" sz="2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و بلوچستان</a:t>
                      </a:r>
                      <a:endParaRPr lang="en-US" sz="2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0764" marR="90764" marT="45383" marB="45383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638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57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20060" y="3482836"/>
            <a:ext cx="4879495" cy="1066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en-US" sz="1799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3" name="CuadroTexto 28">
            <a:extLst>
              <a:ext uri="{FF2B5EF4-FFF2-40B4-BE49-F238E27FC236}">
                <a16:creationId xmlns:a16="http://schemas.microsoft.com/office/drawing/2014/main" id="{85ABAA59-2292-4935-A1EC-AF7E50E3D4E7}"/>
              </a:ext>
            </a:extLst>
          </p:cNvPr>
          <p:cNvSpPr txBox="1"/>
          <p:nvPr/>
        </p:nvSpPr>
        <p:spPr>
          <a:xfrm>
            <a:off x="6045927" y="1162112"/>
            <a:ext cx="449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تعریف سامانه اطلاعات جغرافیایی (</a:t>
            </a:r>
            <a:r>
              <a:rPr lang="en-US" sz="2400" dirty="0">
                <a:cs typeface="B Titr" panose="00000700000000000000" pitchFamily="2" charset="-78"/>
              </a:rPr>
              <a:t>(GIS</a:t>
            </a:r>
          </a:p>
        </p:txBody>
      </p:sp>
      <p:cxnSp>
        <p:nvCxnSpPr>
          <p:cNvPr id="35" name="Conector recto 139">
            <a:extLst>
              <a:ext uri="{FF2B5EF4-FFF2-40B4-BE49-F238E27FC236}">
                <a16:creationId xmlns:a16="http://schemas.microsoft.com/office/drawing/2014/main" id="{200A2FC6-F8BA-480B-899F-CA7FD6BC47C5}"/>
              </a:ext>
            </a:extLst>
          </p:cNvPr>
          <p:cNvCxnSpPr>
            <a:cxnSpLocks/>
          </p:cNvCxnSpPr>
          <p:nvPr/>
        </p:nvCxnSpPr>
        <p:spPr>
          <a:xfrm>
            <a:off x="6097984" y="1639787"/>
            <a:ext cx="4391025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tx2"/>
                </a:gs>
                <a:gs pos="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31687" y="327986"/>
            <a:ext cx="11828480" cy="6202027"/>
            <a:chOff x="562562" y="475135"/>
            <a:chExt cx="11261336" cy="5904656"/>
          </a:xfrm>
        </p:grpSpPr>
        <p:sp>
          <p:nvSpPr>
            <p:cNvPr id="2" name="Rounded Rectangle 1"/>
            <p:cNvSpPr/>
            <p:nvPr/>
          </p:nvSpPr>
          <p:spPr>
            <a:xfrm>
              <a:off x="562562" y="475135"/>
              <a:ext cx="11261336" cy="5904656"/>
            </a:xfrm>
            <a:prstGeom prst="roundRect">
              <a:avLst>
                <a:gd name="adj" fmla="val 83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sz="1799"/>
            </a:p>
          </p:txBody>
        </p:sp>
        <p:sp>
          <p:nvSpPr>
            <p:cNvPr id="5" name="Round Same Side Corner Rectangle 4"/>
            <p:cNvSpPr/>
            <p:nvPr/>
          </p:nvSpPr>
          <p:spPr>
            <a:xfrm>
              <a:off x="4350085" y="6061587"/>
              <a:ext cx="3461650" cy="318204"/>
            </a:xfrm>
            <a:prstGeom prst="round2SameRect">
              <a:avLst>
                <a:gd name="adj1" fmla="val 41799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sz="1799"/>
            </a:p>
          </p:txBody>
        </p:sp>
      </p:grpSp>
      <p:sp>
        <p:nvSpPr>
          <p:cNvPr id="88" name="CuadroTexto 41">
            <a:extLst>
              <a:ext uri="{FF2B5EF4-FFF2-40B4-BE49-F238E27FC236}">
                <a16:creationId xmlns:a16="http://schemas.microsoft.com/office/drawing/2014/main" id="{CC449EAA-5B2D-4380-932D-7885933CCE90}"/>
              </a:ext>
            </a:extLst>
          </p:cNvPr>
          <p:cNvSpPr txBox="1"/>
          <p:nvPr/>
        </p:nvSpPr>
        <p:spPr>
          <a:xfrm>
            <a:off x="665159" y="568616"/>
            <a:ext cx="11012783" cy="5209118"/>
          </a:xfrm>
          <a:prstGeom prst="rect">
            <a:avLst/>
          </a:prstGeom>
          <a:solidFill>
            <a:srgbClr val="DDF0C8"/>
          </a:solidFill>
          <a:ln cap="rnd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اقدامات شاخص گروه نقشه و اطلاعات مکانی </a:t>
            </a:r>
          </a:p>
          <a:p>
            <a:pPr algn="ctr">
              <a:lnSpc>
                <a:spcPct val="150000"/>
              </a:lnSpc>
            </a:pPr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استان در راستای ارتقای سطح کمی و کیفی گروه</a:t>
            </a:r>
            <a:endParaRPr lang="en-US" sz="2800" b="1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cs typeface="B Mitra" panose="00000400000000000000" pitchFamily="2" charset="-78"/>
              </a:rPr>
              <a:t>پیگیری و تامین اعتبار از ردیف های استانی تحت عنوان 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FF33CC"/>
                </a:solidFill>
                <a:cs typeface="B Mitra" panose="00000400000000000000" pitchFamily="2" charset="-78"/>
              </a:rPr>
              <a:t>●</a:t>
            </a:r>
            <a:r>
              <a:rPr lang="fa-IR" sz="2800" b="1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b="1" dirty="0">
                <a:cs typeface="B Mitra" panose="00000400000000000000" pitchFamily="2" charset="-78"/>
              </a:rPr>
              <a:t>طرح تهیه و بروز رسانی نقشه های آماری و شهری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FF33CC"/>
                </a:solidFill>
                <a:cs typeface="B Mitra" panose="00000400000000000000" pitchFamily="2" charset="-78"/>
              </a:rPr>
              <a:t>●</a:t>
            </a:r>
            <a:r>
              <a:rPr lang="fa-IR" sz="2800" b="1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b="1" dirty="0">
                <a:cs typeface="B Mitra" panose="00000400000000000000" pitchFamily="2" charset="-78"/>
              </a:rPr>
              <a:t>طرح تهیه و بروز رسانی پایگاه اطلاعات مکانی</a:t>
            </a:r>
            <a:endParaRPr lang="en-US" sz="2800" b="1" dirty="0">
              <a:cs typeface="B Mitra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تهیه، تنظیم، ابلاغ و اجرای </a:t>
            </a:r>
            <a:r>
              <a:rPr lang="fa-I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4</a:t>
            </a:r>
            <a:r>
              <a:rPr lang="fa-I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قرارداد ذیل شرح خدمات ابلاغی سازمان نقشه برداری کشور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800" b="1" dirty="0">
                <a:ea typeface="Open Sans" panose="020B0606030504020204" pitchFamily="34" charset="0"/>
                <a:cs typeface="B Mitra" panose="000004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67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20060" y="3482836"/>
            <a:ext cx="4879495" cy="1066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en-US" sz="1799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3" name="CuadroTexto 28">
            <a:extLst>
              <a:ext uri="{FF2B5EF4-FFF2-40B4-BE49-F238E27FC236}">
                <a16:creationId xmlns:a16="http://schemas.microsoft.com/office/drawing/2014/main" id="{85ABAA59-2292-4935-A1EC-AF7E50E3D4E7}"/>
              </a:ext>
            </a:extLst>
          </p:cNvPr>
          <p:cNvSpPr txBox="1"/>
          <p:nvPr/>
        </p:nvSpPr>
        <p:spPr>
          <a:xfrm>
            <a:off x="6045927" y="1162112"/>
            <a:ext cx="449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تعریف سامانه اطلاعات جغرافیایی (</a:t>
            </a:r>
            <a:r>
              <a:rPr lang="en-US" sz="2400" dirty="0">
                <a:cs typeface="B Titr" panose="00000700000000000000" pitchFamily="2" charset="-78"/>
              </a:rPr>
              <a:t>(GIS</a:t>
            </a:r>
          </a:p>
        </p:txBody>
      </p:sp>
      <p:cxnSp>
        <p:nvCxnSpPr>
          <p:cNvPr id="35" name="Conector recto 139">
            <a:extLst>
              <a:ext uri="{FF2B5EF4-FFF2-40B4-BE49-F238E27FC236}">
                <a16:creationId xmlns:a16="http://schemas.microsoft.com/office/drawing/2014/main" id="{200A2FC6-F8BA-480B-899F-CA7FD6BC47C5}"/>
              </a:ext>
            </a:extLst>
          </p:cNvPr>
          <p:cNvCxnSpPr>
            <a:cxnSpLocks/>
          </p:cNvCxnSpPr>
          <p:nvPr/>
        </p:nvCxnSpPr>
        <p:spPr>
          <a:xfrm>
            <a:off x="6097984" y="1639787"/>
            <a:ext cx="4391025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tx2"/>
                </a:gs>
                <a:gs pos="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31687" y="327986"/>
            <a:ext cx="11828480" cy="6202027"/>
            <a:chOff x="562562" y="475135"/>
            <a:chExt cx="11261336" cy="5904656"/>
          </a:xfrm>
        </p:grpSpPr>
        <p:sp>
          <p:nvSpPr>
            <p:cNvPr id="2" name="Rounded Rectangle 1"/>
            <p:cNvSpPr/>
            <p:nvPr/>
          </p:nvSpPr>
          <p:spPr>
            <a:xfrm>
              <a:off x="562562" y="475135"/>
              <a:ext cx="11261336" cy="5904656"/>
            </a:xfrm>
            <a:prstGeom prst="roundRect">
              <a:avLst>
                <a:gd name="adj" fmla="val 83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sz="1799"/>
            </a:p>
          </p:txBody>
        </p:sp>
        <p:sp>
          <p:nvSpPr>
            <p:cNvPr id="5" name="Round Same Side Corner Rectangle 4"/>
            <p:cNvSpPr/>
            <p:nvPr/>
          </p:nvSpPr>
          <p:spPr>
            <a:xfrm>
              <a:off x="4350085" y="6061587"/>
              <a:ext cx="3461650" cy="318204"/>
            </a:xfrm>
            <a:prstGeom prst="round2SameRect">
              <a:avLst>
                <a:gd name="adj1" fmla="val 41799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sz="1799"/>
            </a:p>
          </p:txBody>
        </p:sp>
      </p:grpSp>
      <p:sp>
        <p:nvSpPr>
          <p:cNvPr id="88" name="CuadroTexto 41">
            <a:extLst>
              <a:ext uri="{FF2B5EF4-FFF2-40B4-BE49-F238E27FC236}">
                <a16:creationId xmlns:a16="http://schemas.microsoft.com/office/drawing/2014/main" id="{CC449EAA-5B2D-4380-932D-7885933CCE90}"/>
              </a:ext>
            </a:extLst>
          </p:cNvPr>
          <p:cNvSpPr txBox="1"/>
          <p:nvPr/>
        </p:nvSpPr>
        <p:spPr>
          <a:xfrm>
            <a:off x="4626825" y="409513"/>
            <a:ext cx="7333342" cy="5805435"/>
          </a:xfrm>
          <a:prstGeom prst="rect">
            <a:avLst/>
          </a:prstGeom>
          <a:solidFill>
            <a:srgbClr val="D2ECB6"/>
          </a:solidFill>
          <a:ln cap="rnd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200" dirty="0">
                <a:solidFill>
                  <a:srgbClr val="CC0000"/>
                </a:solidFill>
                <a:cs typeface="B Titr" panose="00000700000000000000" pitchFamily="2" charset="-78"/>
              </a:rPr>
              <a:t>1- قرارداد تهیه و بروز رسانی نقشه های پایه شهری در مقیاس 1:2000</a:t>
            </a:r>
          </a:p>
          <a:p>
            <a:pPr algn="ctr" rtl="1"/>
            <a:endParaRPr lang="fa-IR" sz="2200" dirty="0">
              <a:solidFill>
                <a:srgbClr val="CC0000"/>
              </a:solidFill>
              <a:cs typeface="B Titr" panose="00000700000000000000" pitchFamily="2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200" b="1" dirty="0">
                <a:cs typeface="B Nazanin" panose="00000400000000000000" pitchFamily="2" charset="-78"/>
              </a:rPr>
              <a:t>احجام :تعداد 16 شهر: 14 شهر فاقد نقشه و 2 شهر دارای  نقشه های بسیار قدیمی(سال تهیه 1381)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200" b="1" dirty="0">
                <a:cs typeface="B Nazanin" panose="00000400000000000000" pitchFamily="2" charset="-78"/>
              </a:rPr>
              <a:t>مساحت :بالغ بر 3600 هکتار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200" b="1" dirty="0">
                <a:cs typeface="B Nazanin" panose="00000400000000000000" pitchFamily="2" charset="-78"/>
              </a:rPr>
              <a:t>روش اجرا : سامانه های پهپاد فتوگرامتری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200" b="1" dirty="0">
                <a:cs typeface="B Nazanin" panose="00000400000000000000" pitchFamily="2" charset="-78"/>
              </a:rPr>
              <a:t>خروجی : نقشه های پایه و بلوکه آماری 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200" b="1" dirty="0">
                <a:cs typeface="B Nazanin" panose="00000400000000000000" pitchFamily="2" charset="-78"/>
              </a:rPr>
              <a:t>مشاور طرح : شرکت مهندسین مشاور فرازمین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200" b="1" dirty="0">
                <a:cs typeface="B Nazanin" panose="00000400000000000000" pitchFamily="2" charset="-78"/>
              </a:rPr>
              <a:t>روش انتخاب : برگزاری مناقصه عمومی </a:t>
            </a:r>
          </a:p>
          <a:p>
            <a:pPr algn="just" rtl="1"/>
            <a:endParaRPr lang="fa-IR" sz="22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fa-IR" sz="2400" b="1" dirty="0" err="1">
                <a:solidFill>
                  <a:srgbClr val="FF0000"/>
                </a:solidFill>
                <a:cs typeface="B Titr" panose="00000700000000000000" pitchFamily="2" charset="-78"/>
              </a:rPr>
              <a:t>دستاوردها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</a:p>
          <a:p>
            <a:pPr algn="just" rtl="1"/>
            <a:r>
              <a:rPr lang="fa-IR" sz="2200" b="1" dirty="0">
                <a:cs typeface="B Nazanin" panose="00000400000000000000" pitchFamily="2" charset="-78"/>
              </a:rPr>
              <a:t>●   تهیه نقشه پایه </a:t>
            </a:r>
          </a:p>
          <a:p>
            <a:pPr algn="just" rtl="1"/>
            <a:r>
              <a:rPr lang="fa-IR" sz="2200" b="1" dirty="0">
                <a:cs typeface="B Nazanin" panose="00000400000000000000" pitchFamily="2" charset="-78"/>
              </a:rPr>
              <a:t>●   تهیه نقشه بلوکه آماری </a:t>
            </a:r>
          </a:p>
          <a:p>
            <a:pPr algn="just" rtl="1"/>
            <a:r>
              <a:rPr lang="fa-IR" sz="2200" b="1" dirty="0">
                <a:cs typeface="B Nazanin" panose="00000400000000000000" pitchFamily="2" charset="-78"/>
              </a:rPr>
              <a:t>● امکان واگذاری نقشه های تهیه شده به </a:t>
            </a:r>
            <a:r>
              <a:rPr lang="fa-IR" sz="2200" b="1" u="sng" dirty="0">
                <a:cs typeface="B Nazanin" panose="00000400000000000000" pitchFamily="2" charset="-78"/>
              </a:rPr>
              <a:t>شهرداری ها </a:t>
            </a:r>
            <a:r>
              <a:rPr lang="fa-IR" sz="2200" b="1" dirty="0">
                <a:cs typeface="B Nazanin" panose="00000400000000000000" pitchFamily="2" charset="-78"/>
              </a:rPr>
              <a:t>و مجموعه های دولتی متقاضی</a:t>
            </a:r>
            <a:endParaRPr lang="en-US" sz="2200" b="1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200" b="1" dirty="0">
                <a:ea typeface="Open Sans" panose="020B0606030504020204" pitchFamily="34" charset="0"/>
                <a:cs typeface="B Mitra" panose="00000400000000000000" pitchFamily="2" charset="-78"/>
              </a:rPr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03A55F-2B22-4B11-B45E-7F46E9022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5" y="327985"/>
            <a:ext cx="4035366" cy="57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2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20060" y="3482836"/>
            <a:ext cx="4879495" cy="1066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en-US" sz="1799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3" name="CuadroTexto 28">
            <a:extLst>
              <a:ext uri="{FF2B5EF4-FFF2-40B4-BE49-F238E27FC236}">
                <a16:creationId xmlns:a16="http://schemas.microsoft.com/office/drawing/2014/main" id="{85ABAA59-2292-4935-A1EC-AF7E50E3D4E7}"/>
              </a:ext>
            </a:extLst>
          </p:cNvPr>
          <p:cNvSpPr txBox="1"/>
          <p:nvPr/>
        </p:nvSpPr>
        <p:spPr>
          <a:xfrm>
            <a:off x="6045927" y="1162112"/>
            <a:ext cx="449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تعریف سامانه اطلاعات جغرافیایی (</a:t>
            </a:r>
            <a:r>
              <a:rPr lang="en-US" sz="2400" dirty="0">
                <a:cs typeface="B Titr" panose="00000700000000000000" pitchFamily="2" charset="-78"/>
              </a:rPr>
              <a:t>(GIS</a:t>
            </a:r>
          </a:p>
        </p:txBody>
      </p:sp>
      <p:cxnSp>
        <p:nvCxnSpPr>
          <p:cNvPr id="35" name="Conector recto 139">
            <a:extLst>
              <a:ext uri="{FF2B5EF4-FFF2-40B4-BE49-F238E27FC236}">
                <a16:creationId xmlns:a16="http://schemas.microsoft.com/office/drawing/2014/main" id="{200A2FC6-F8BA-480B-899F-CA7FD6BC47C5}"/>
              </a:ext>
            </a:extLst>
          </p:cNvPr>
          <p:cNvCxnSpPr>
            <a:cxnSpLocks/>
          </p:cNvCxnSpPr>
          <p:nvPr/>
        </p:nvCxnSpPr>
        <p:spPr>
          <a:xfrm>
            <a:off x="6097984" y="1639787"/>
            <a:ext cx="4391025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tx2"/>
                </a:gs>
                <a:gs pos="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31687" y="327986"/>
            <a:ext cx="11828480" cy="6202027"/>
            <a:chOff x="562562" y="475135"/>
            <a:chExt cx="11261336" cy="5904656"/>
          </a:xfrm>
        </p:grpSpPr>
        <p:sp>
          <p:nvSpPr>
            <p:cNvPr id="2" name="Rounded Rectangle 1"/>
            <p:cNvSpPr/>
            <p:nvPr/>
          </p:nvSpPr>
          <p:spPr>
            <a:xfrm>
              <a:off x="562562" y="475135"/>
              <a:ext cx="11261336" cy="5904656"/>
            </a:xfrm>
            <a:prstGeom prst="roundRect">
              <a:avLst>
                <a:gd name="adj" fmla="val 83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sz="1799"/>
            </a:p>
          </p:txBody>
        </p:sp>
        <p:sp>
          <p:nvSpPr>
            <p:cNvPr id="5" name="Round Same Side Corner Rectangle 4"/>
            <p:cNvSpPr/>
            <p:nvPr/>
          </p:nvSpPr>
          <p:spPr>
            <a:xfrm>
              <a:off x="4350085" y="6061587"/>
              <a:ext cx="3461650" cy="318204"/>
            </a:xfrm>
            <a:prstGeom prst="round2SameRect">
              <a:avLst>
                <a:gd name="adj1" fmla="val 41799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sz="1799"/>
            </a:p>
          </p:txBody>
        </p:sp>
      </p:grpSp>
      <p:sp>
        <p:nvSpPr>
          <p:cNvPr id="88" name="CuadroTexto 41">
            <a:extLst>
              <a:ext uri="{FF2B5EF4-FFF2-40B4-BE49-F238E27FC236}">
                <a16:creationId xmlns:a16="http://schemas.microsoft.com/office/drawing/2014/main" id="{CC449EAA-5B2D-4380-932D-7885933CCE90}"/>
              </a:ext>
            </a:extLst>
          </p:cNvPr>
          <p:cNvSpPr txBox="1"/>
          <p:nvPr/>
        </p:nvSpPr>
        <p:spPr>
          <a:xfrm>
            <a:off x="231833" y="245041"/>
            <a:ext cx="11728334" cy="6370975"/>
          </a:xfrm>
          <a:prstGeom prst="rect">
            <a:avLst/>
          </a:prstGeom>
          <a:solidFill>
            <a:srgbClr val="D2ECB6"/>
          </a:solidFill>
          <a:ln cap="rnd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rgbClr val="CC0000"/>
                </a:solidFill>
                <a:cs typeface="B Titr" panose="00000700000000000000" pitchFamily="2" charset="-78"/>
              </a:rPr>
              <a:t>2- قرارداد خدمات زیرساخت داده مکانی (</a:t>
            </a:r>
            <a:r>
              <a:rPr 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sdi</a:t>
            </a:r>
            <a:r>
              <a:rPr lang="fa-IR" sz="2800" dirty="0">
                <a:solidFill>
                  <a:srgbClr val="CC0000"/>
                </a:solidFill>
                <a:cs typeface="B Titr" panose="00000700000000000000" pitchFamily="2" charset="-78"/>
              </a:rPr>
              <a:t>)</a:t>
            </a:r>
          </a:p>
          <a:p>
            <a:pPr algn="ctr" rtl="1"/>
            <a:endParaRPr lang="fa-IR" sz="2400" dirty="0">
              <a:solidFill>
                <a:srgbClr val="CC0000"/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احجام :تعداد </a:t>
            </a:r>
            <a:r>
              <a:rPr lang="fa-IR" sz="2400" b="1" u="sng" dirty="0">
                <a:cs typeface="B Nazanin" panose="00000400000000000000" pitchFamily="2" charset="-78"/>
              </a:rPr>
              <a:t>10</a:t>
            </a:r>
            <a:r>
              <a:rPr lang="fa-IR" sz="2400" b="1" dirty="0">
                <a:cs typeface="B Nazanin" panose="00000400000000000000" pitchFamily="2" charset="-78"/>
              </a:rPr>
              <a:t> دستگاه اجرایی 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	محیط زیست - منابع طبیعی- بنیاد مسکن-  نوسازی مدارس- صنعت، معدن و تجارت - شهرداری-سازمان مدیریت و برنامه ریزی- دامپزشکی- جهاد کشاورزی- میراث فرهنگی- زمین شناسی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روش اجرا : نیازسنجی هوشمند-جلسات حضوری و آنلاین- برنامه نویسی و توسعه سامانه ژئوپرتابل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خروجی : سند نیازسنجی دستگاه های اجرایی -ساخت سرویس لایه های اطلاعاتی دستگاه های اجرایی منتخب – ایجاد زیرساخت </a:t>
            </a:r>
            <a:r>
              <a:rPr lang="en-US" sz="2400" b="1" dirty="0">
                <a:cs typeface="B Nazanin" panose="00000400000000000000" pitchFamily="2" charset="-78"/>
              </a:rPr>
              <a:t>SDI</a:t>
            </a:r>
            <a:r>
              <a:rPr lang="fa-IR" sz="2400" b="1" dirty="0">
                <a:cs typeface="B Nazanin" panose="00000400000000000000" pitchFamily="2" charset="-78"/>
              </a:rPr>
              <a:t> استانی- تحلیل های کاربردی استانی 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مشاور طرح : شرکت دانش بنیان فن آوران هوش مکانی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روش انتخاب : برگزاری استعلام </a:t>
            </a:r>
          </a:p>
          <a:p>
            <a:pPr algn="just" rtl="1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دستاوردها:</a:t>
            </a:r>
          </a:p>
          <a:p>
            <a:pPr algn="just" rtl="1"/>
            <a:r>
              <a:rPr lang="fa-IR" sz="2400" b="1" dirty="0">
                <a:cs typeface="B Nazanin" panose="00000400000000000000" pitchFamily="2" charset="-78"/>
              </a:rPr>
              <a:t>●   ساخت سرویس 1570 لایه اطلاعات مکانی</a:t>
            </a:r>
          </a:p>
          <a:p>
            <a:pPr algn="just" rtl="1"/>
            <a:r>
              <a:rPr lang="fa-IR" sz="2400" b="1" dirty="0">
                <a:cs typeface="B Nazanin" panose="00000400000000000000" pitchFamily="2" charset="-78"/>
              </a:rPr>
              <a:t>●   اتصال </a:t>
            </a:r>
            <a:r>
              <a:rPr lang="fa-IR" sz="2400" b="1" u="sng" dirty="0">
                <a:cs typeface="B Nazanin" panose="00000400000000000000" pitchFamily="2" charset="-78"/>
              </a:rPr>
              <a:t>10</a:t>
            </a:r>
            <a:r>
              <a:rPr lang="fa-IR" sz="2400" b="1" dirty="0">
                <a:cs typeface="B Nazanin" panose="00000400000000000000" pitchFamily="2" charset="-78"/>
              </a:rPr>
              <a:t> دستگاه اجرایی به ژئوپرتال استانی و ملی</a:t>
            </a:r>
          </a:p>
          <a:p>
            <a:pPr algn="just" rtl="1"/>
            <a:r>
              <a:rPr lang="fa-IR" sz="2400" b="1" dirty="0">
                <a:cs typeface="B Nazanin" panose="00000400000000000000" pitchFamily="2" charset="-78"/>
              </a:rPr>
              <a:t>●   آموزش مفاهیم و نرم افزارهای کاربردی به کارشناسان رابط دستگاه های اجرایی</a:t>
            </a:r>
          </a:p>
          <a:p>
            <a:pPr algn="just" rtl="1"/>
            <a:r>
              <a:rPr lang="fa-IR" sz="2400" b="1" dirty="0">
                <a:cs typeface="B Nazanin" panose="00000400000000000000" pitchFamily="2" charset="-78"/>
              </a:rPr>
              <a:t>●   برگزاری 11 جلسه کارشناسی با محتوای آموزشی با رابطین دستگاه های اجرایی منتخب</a:t>
            </a:r>
          </a:p>
          <a:p>
            <a:pPr algn="just" rtl="1"/>
            <a:r>
              <a:rPr lang="fa-IR" sz="2400" b="1" dirty="0">
                <a:cs typeface="B Nazanin" panose="00000400000000000000" pitchFamily="2" charset="-78"/>
              </a:rPr>
              <a:t>●   ارتقای سطح کیفی ژئوپرتال استانی و ملی با افزایش سرویس های قابل دسترسی</a:t>
            </a:r>
            <a:r>
              <a:rPr lang="fa-IR" sz="2400" b="1" dirty="0">
                <a:ea typeface="Open Sans" panose="020B0606030504020204" pitchFamily="34" charset="0"/>
                <a:cs typeface="B Nazanin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95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20060" y="3482836"/>
            <a:ext cx="4879495" cy="1066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en-US" sz="1799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3" name="CuadroTexto 28">
            <a:extLst>
              <a:ext uri="{FF2B5EF4-FFF2-40B4-BE49-F238E27FC236}">
                <a16:creationId xmlns:a16="http://schemas.microsoft.com/office/drawing/2014/main" id="{85ABAA59-2292-4935-A1EC-AF7E50E3D4E7}"/>
              </a:ext>
            </a:extLst>
          </p:cNvPr>
          <p:cNvSpPr txBox="1"/>
          <p:nvPr/>
        </p:nvSpPr>
        <p:spPr>
          <a:xfrm>
            <a:off x="6045927" y="1162112"/>
            <a:ext cx="449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تعریف سامانه اطلاعات جغرافیایی (</a:t>
            </a:r>
            <a:r>
              <a:rPr lang="en-US" sz="2400" dirty="0">
                <a:cs typeface="B Titr" panose="00000700000000000000" pitchFamily="2" charset="-78"/>
              </a:rPr>
              <a:t>(GIS</a:t>
            </a:r>
          </a:p>
        </p:txBody>
      </p:sp>
      <p:cxnSp>
        <p:nvCxnSpPr>
          <p:cNvPr id="35" name="Conector recto 139">
            <a:extLst>
              <a:ext uri="{FF2B5EF4-FFF2-40B4-BE49-F238E27FC236}">
                <a16:creationId xmlns:a16="http://schemas.microsoft.com/office/drawing/2014/main" id="{200A2FC6-F8BA-480B-899F-CA7FD6BC47C5}"/>
              </a:ext>
            </a:extLst>
          </p:cNvPr>
          <p:cNvCxnSpPr>
            <a:cxnSpLocks/>
          </p:cNvCxnSpPr>
          <p:nvPr/>
        </p:nvCxnSpPr>
        <p:spPr>
          <a:xfrm>
            <a:off x="6097984" y="1639787"/>
            <a:ext cx="4391025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tx2"/>
                </a:gs>
                <a:gs pos="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31687" y="327986"/>
            <a:ext cx="11828480" cy="6202027"/>
            <a:chOff x="562562" y="475135"/>
            <a:chExt cx="11261336" cy="5904656"/>
          </a:xfrm>
        </p:grpSpPr>
        <p:sp>
          <p:nvSpPr>
            <p:cNvPr id="2" name="Rounded Rectangle 1"/>
            <p:cNvSpPr/>
            <p:nvPr/>
          </p:nvSpPr>
          <p:spPr>
            <a:xfrm>
              <a:off x="562562" y="475135"/>
              <a:ext cx="11261336" cy="5904656"/>
            </a:xfrm>
            <a:prstGeom prst="roundRect">
              <a:avLst>
                <a:gd name="adj" fmla="val 83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sz="1799"/>
            </a:p>
          </p:txBody>
        </p:sp>
        <p:sp>
          <p:nvSpPr>
            <p:cNvPr id="5" name="Round Same Side Corner Rectangle 4"/>
            <p:cNvSpPr/>
            <p:nvPr/>
          </p:nvSpPr>
          <p:spPr>
            <a:xfrm>
              <a:off x="4350085" y="6061587"/>
              <a:ext cx="3461650" cy="318204"/>
            </a:xfrm>
            <a:prstGeom prst="round2SameRect">
              <a:avLst>
                <a:gd name="adj1" fmla="val 41799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sz="1799"/>
            </a:p>
          </p:txBody>
        </p:sp>
      </p:grpSp>
      <p:sp>
        <p:nvSpPr>
          <p:cNvPr id="88" name="CuadroTexto 41">
            <a:extLst>
              <a:ext uri="{FF2B5EF4-FFF2-40B4-BE49-F238E27FC236}">
                <a16:creationId xmlns:a16="http://schemas.microsoft.com/office/drawing/2014/main" id="{CC449EAA-5B2D-4380-932D-7885933CCE90}"/>
              </a:ext>
            </a:extLst>
          </p:cNvPr>
          <p:cNvSpPr txBox="1"/>
          <p:nvPr/>
        </p:nvSpPr>
        <p:spPr>
          <a:xfrm>
            <a:off x="392445" y="327986"/>
            <a:ext cx="11567722" cy="5832366"/>
          </a:xfrm>
          <a:prstGeom prst="rect">
            <a:avLst/>
          </a:prstGeom>
          <a:solidFill>
            <a:srgbClr val="D2ECB6"/>
          </a:solidFill>
          <a:ln cap="rnd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rgbClr val="CC0000"/>
                </a:solidFill>
                <a:cs typeface="B Titr" panose="00000700000000000000" pitchFamily="2" charset="-78"/>
              </a:rPr>
              <a:t>3- قرارداد استفاده از خدمات مرکز داده سازمان فناوری اطلاعات ایران </a:t>
            </a:r>
          </a:p>
          <a:p>
            <a:pPr algn="ctr" rtl="1"/>
            <a:endParaRPr lang="fa-IR" sz="2400" dirty="0">
              <a:solidFill>
                <a:srgbClr val="CC0000"/>
              </a:solidFill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√ احجام :</a:t>
            </a:r>
            <a:r>
              <a:rPr lang="fa-IR" sz="2400" b="1" u="sng" dirty="0">
                <a:cs typeface="B Nazanin" panose="00000400000000000000" pitchFamily="2" charset="-78"/>
              </a:rPr>
              <a:t>10</a:t>
            </a:r>
            <a:r>
              <a:rPr lang="fa-IR" sz="2400" b="1" dirty="0">
                <a:cs typeface="B Nazanin" panose="00000400000000000000" pitchFamily="2" charset="-78"/>
              </a:rPr>
              <a:t> سرویس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√  نوع سرویس مورد استفاده :</a:t>
            </a:r>
            <a:r>
              <a:rPr lang="en-US" sz="2400" b="1" dirty="0">
                <a:cs typeface="B Nazanin" panose="00000400000000000000" pitchFamily="2" charset="-78"/>
              </a:rPr>
              <a:t>VPS3</a:t>
            </a:r>
            <a:endParaRPr lang="fa-IR" sz="2400" b="1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√  خروجی : تامین سرویس و خدمات موردنیاز طرح 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√  پیمانکار طرح : سازمان فناوری اطلاعات ایران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√  روش انتخاب : خرید خدمات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دستاوردها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●   تامین امنیت داده و زیرساخت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●   کاهش هزینه های تهیه و نگهداری و پشتیبانی سرورهای دستگاه اجرایی منتخب  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●  افزایش سرعت اجرای طرح و جلوگیری از اتلاف وقت </a:t>
            </a:r>
            <a:r>
              <a:rPr lang="fa-IR" sz="2400" b="1" dirty="0">
                <a:ea typeface="Open Sans" panose="020B0606030504020204" pitchFamily="34" charset="0"/>
                <a:cs typeface="B Nazanin" panose="000004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84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20060" y="3482836"/>
            <a:ext cx="4879495" cy="1066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en-US" sz="1799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3" name="CuadroTexto 28">
            <a:extLst>
              <a:ext uri="{FF2B5EF4-FFF2-40B4-BE49-F238E27FC236}">
                <a16:creationId xmlns:a16="http://schemas.microsoft.com/office/drawing/2014/main" id="{85ABAA59-2292-4935-A1EC-AF7E50E3D4E7}"/>
              </a:ext>
            </a:extLst>
          </p:cNvPr>
          <p:cNvSpPr txBox="1"/>
          <p:nvPr/>
        </p:nvSpPr>
        <p:spPr>
          <a:xfrm>
            <a:off x="6045927" y="1162112"/>
            <a:ext cx="449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تعریف سامانه اطلاعات جغرافیایی (</a:t>
            </a:r>
            <a:r>
              <a:rPr lang="en-US" sz="2400" dirty="0">
                <a:cs typeface="B Titr" panose="00000700000000000000" pitchFamily="2" charset="-78"/>
              </a:rPr>
              <a:t>(GIS</a:t>
            </a:r>
          </a:p>
        </p:txBody>
      </p:sp>
      <p:cxnSp>
        <p:nvCxnSpPr>
          <p:cNvPr id="35" name="Conector recto 139">
            <a:extLst>
              <a:ext uri="{FF2B5EF4-FFF2-40B4-BE49-F238E27FC236}">
                <a16:creationId xmlns:a16="http://schemas.microsoft.com/office/drawing/2014/main" id="{200A2FC6-F8BA-480B-899F-CA7FD6BC47C5}"/>
              </a:ext>
            </a:extLst>
          </p:cNvPr>
          <p:cNvCxnSpPr>
            <a:cxnSpLocks/>
          </p:cNvCxnSpPr>
          <p:nvPr/>
        </p:nvCxnSpPr>
        <p:spPr>
          <a:xfrm>
            <a:off x="6097984" y="1639787"/>
            <a:ext cx="4391025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tx2"/>
                </a:gs>
                <a:gs pos="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31687" y="327986"/>
            <a:ext cx="11828480" cy="6202027"/>
            <a:chOff x="562562" y="475135"/>
            <a:chExt cx="11261336" cy="5904656"/>
          </a:xfrm>
        </p:grpSpPr>
        <p:sp>
          <p:nvSpPr>
            <p:cNvPr id="2" name="Rounded Rectangle 1"/>
            <p:cNvSpPr/>
            <p:nvPr/>
          </p:nvSpPr>
          <p:spPr>
            <a:xfrm>
              <a:off x="562562" y="475135"/>
              <a:ext cx="11261336" cy="5904656"/>
            </a:xfrm>
            <a:prstGeom prst="roundRect">
              <a:avLst>
                <a:gd name="adj" fmla="val 83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sz="1799"/>
            </a:p>
          </p:txBody>
        </p:sp>
        <p:sp>
          <p:nvSpPr>
            <p:cNvPr id="5" name="Round Same Side Corner Rectangle 4"/>
            <p:cNvSpPr/>
            <p:nvPr/>
          </p:nvSpPr>
          <p:spPr>
            <a:xfrm>
              <a:off x="4350085" y="6061587"/>
              <a:ext cx="3461650" cy="318204"/>
            </a:xfrm>
            <a:prstGeom prst="round2SameRect">
              <a:avLst>
                <a:gd name="adj1" fmla="val 41799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sz="1799"/>
            </a:p>
          </p:txBody>
        </p:sp>
      </p:grpSp>
      <p:sp>
        <p:nvSpPr>
          <p:cNvPr id="88" name="CuadroTexto 41">
            <a:extLst>
              <a:ext uri="{FF2B5EF4-FFF2-40B4-BE49-F238E27FC236}">
                <a16:creationId xmlns:a16="http://schemas.microsoft.com/office/drawing/2014/main" id="{CC449EAA-5B2D-4380-932D-7885933CCE90}"/>
              </a:ext>
            </a:extLst>
          </p:cNvPr>
          <p:cNvSpPr txBox="1"/>
          <p:nvPr/>
        </p:nvSpPr>
        <p:spPr>
          <a:xfrm>
            <a:off x="231833" y="219548"/>
            <a:ext cx="11537375" cy="5924699"/>
          </a:xfrm>
          <a:prstGeom prst="rect">
            <a:avLst/>
          </a:prstGeom>
          <a:solidFill>
            <a:srgbClr val="D2ECB6"/>
          </a:solidFill>
          <a:ln cap="rnd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rgbClr val="CC0000"/>
                </a:solidFill>
                <a:cs typeface="B Titr" panose="00000700000000000000" pitchFamily="2" charset="-78"/>
              </a:rPr>
              <a:t>4- تعیین موقعیت دقیق ایستگاه های ترازیابی درجه 1 در استان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√ </a:t>
            </a:r>
            <a:r>
              <a:rPr lang="fa-IR" sz="2600" b="1" dirty="0">
                <a:cs typeface="B Nazanin" panose="00000400000000000000" pitchFamily="2" charset="-78"/>
              </a:rPr>
              <a:t>احجام :تدقیق موقعیت </a:t>
            </a:r>
            <a:r>
              <a:rPr lang="fa-IR" sz="2600" b="1" u="sng" dirty="0">
                <a:cs typeface="B Nazanin" panose="00000400000000000000" pitchFamily="2" charset="-78"/>
              </a:rPr>
              <a:t>312</a:t>
            </a:r>
            <a:r>
              <a:rPr lang="fa-IR" sz="2600" b="1" dirty="0">
                <a:cs typeface="B Nazanin" panose="00000400000000000000" pitchFamily="2" charset="-78"/>
              </a:rPr>
              <a:t> ایستگاه ترازیابی درجه </a:t>
            </a:r>
            <a:r>
              <a:rPr lang="fa-IR" sz="2600" b="1" u="sng" dirty="0">
                <a:cs typeface="B Nazanin" panose="00000400000000000000" pitchFamily="2" charset="-78"/>
              </a:rPr>
              <a:t>1</a:t>
            </a:r>
          </a:p>
          <a:p>
            <a:pPr algn="just" rtl="1">
              <a:lnSpc>
                <a:spcPct val="150000"/>
              </a:lnSpc>
            </a:pPr>
            <a:r>
              <a:rPr lang="fa-IR" sz="2600" b="1" dirty="0">
                <a:cs typeface="B Nazanin" panose="00000400000000000000" pitchFamily="2" charset="-78"/>
              </a:rPr>
              <a:t>√ مساحت محدوده نقاط برداشت شده :</a:t>
            </a:r>
            <a:r>
              <a:rPr lang="fa-IR" sz="2600" b="1" u="sng" dirty="0">
                <a:cs typeface="B Nazanin" panose="00000400000000000000" pitchFamily="2" charset="-78"/>
              </a:rPr>
              <a:t>4358</a:t>
            </a:r>
            <a:r>
              <a:rPr lang="fa-IR" sz="2600" b="1" dirty="0">
                <a:cs typeface="B Nazanin" panose="00000400000000000000" pitchFamily="2" charset="-78"/>
              </a:rPr>
              <a:t> هکتار</a:t>
            </a:r>
          </a:p>
          <a:p>
            <a:pPr algn="just" rtl="1">
              <a:lnSpc>
                <a:spcPct val="150000"/>
              </a:lnSpc>
            </a:pPr>
            <a:r>
              <a:rPr lang="fa-IR" sz="2600" b="1" dirty="0">
                <a:cs typeface="B Nazanin" panose="00000400000000000000" pitchFamily="2" charset="-78"/>
              </a:rPr>
              <a:t>√  روش اجرا : میدانی</a:t>
            </a:r>
          </a:p>
          <a:p>
            <a:pPr algn="just" rtl="1">
              <a:lnSpc>
                <a:spcPct val="150000"/>
              </a:lnSpc>
            </a:pPr>
            <a:r>
              <a:rPr lang="fa-IR" sz="2600" b="1" dirty="0">
                <a:cs typeface="B Nazanin" panose="00000400000000000000" pitchFamily="2" charset="-78"/>
              </a:rPr>
              <a:t>√ خروجی :مختصات جغرافیایی نقاط برداشت شده – اصلاح کروکی نقاط-تصویر ژئوتک شده نقاط</a:t>
            </a:r>
          </a:p>
          <a:p>
            <a:pPr algn="just" rtl="1">
              <a:lnSpc>
                <a:spcPct val="150000"/>
              </a:lnSpc>
            </a:pPr>
            <a:r>
              <a:rPr lang="fa-IR" sz="2600" b="1" dirty="0">
                <a:cs typeface="B Nazanin" panose="00000400000000000000" pitchFamily="2" charset="-78"/>
              </a:rPr>
              <a:t>√  پیمانکار طرح : شرکت دانش بنیان فناوران هوش مکانی</a:t>
            </a:r>
          </a:p>
          <a:p>
            <a:pPr algn="just" rtl="1">
              <a:lnSpc>
                <a:spcPct val="150000"/>
              </a:lnSpc>
            </a:pPr>
            <a:r>
              <a:rPr lang="fa-IR" sz="2600" b="1" dirty="0">
                <a:cs typeface="B Nazanin" panose="00000400000000000000" pitchFamily="2" charset="-78"/>
              </a:rPr>
              <a:t>√  روش انتخاب : استعلام قیمت </a:t>
            </a:r>
          </a:p>
          <a:p>
            <a:pPr algn="just" rtl="1">
              <a:lnSpc>
                <a:spcPct val="150000"/>
              </a:lnSpc>
            </a:pPr>
            <a:r>
              <a:rPr lang="fa-IR" sz="2600" b="1" dirty="0">
                <a:solidFill>
                  <a:srgbClr val="FF0000"/>
                </a:solidFill>
                <a:cs typeface="B Nazanin" panose="00000400000000000000" pitchFamily="2" charset="-78"/>
              </a:rPr>
              <a:t>دستاوردها:</a:t>
            </a:r>
          </a:p>
          <a:p>
            <a:pPr algn="just" rtl="1"/>
            <a:r>
              <a:rPr lang="fa-IR" sz="2600" b="1" dirty="0">
                <a:cs typeface="B Nazanin" panose="00000400000000000000" pitchFamily="2" charset="-78"/>
              </a:rPr>
              <a:t>● تعیین وضعیت نقاط ترازیابی درجه 1</a:t>
            </a:r>
          </a:p>
          <a:p>
            <a:pPr algn="just" rtl="1"/>
            <a:r>
              <a:rPr lang="fa-IR" sz="2600" b="1" dirty="0">
                <a:cs typeface="B Nazanin" panose="00000400000000000000" pitchFamily="2" charset="-78"/>
              </a:rPr>
              <a:t>● بروز رسانی و تصحیح کروکی نقاط موجود</a:t>
            </a:r>
          </a:p>
          <a:p>
            <a:pPr algn="just" rtl="1"/>
            <a:r>
              <a:rPr lang="fa-IR" sz="2600" b="1" dirty="0">
                <a:cs typeface="B Nazanin" panose="00000400000000000000" pitchFamily="2" charset="-78"/>
              </a:rPr>
              <a:t>● برداشت مختصات نقاط موجود با استفاده از </a:t>
            </a:r>
            <a:r>
              <a:rPr lang="en-US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GPS</a:t>
            </a:r>
            <a:r>
              <a:rPr lang="fa-IR" sz="2600" b="1" dirty="0">
                <a:cs typeface="B Nazanin" panose="00000400000000000000" pitchFamily="2" charset="-78"/>
              </a:rPr>
              <a:t> مولتی فرکانس</a:t>
            </a:r>
            <a:endParaRPr lang="en-US" sz="2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288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20060" y="3482836"/>
            <a:ext cx="4879495" cy="1066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en-US" sz="1799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3" name="CuadroTexto 28">
            <a:extLst>
              <a:ext uri="{FF2B5EF4-FFF2-40B4-BE49-F238E27FC236}">
                <a16:creationId xmlns:a16="http://schemas.microsoft.com/office/drawing/2014/main" id="{85ABAA59-2292-4935-A1EC-AF7E50E3D4E7}"/>
              </a:ext>
            </a:extLst>
          </p:cNvPr>
          <p:cNvSpPr txBox="1"/>
          <p:nvPr/>
        </p:nvSpPr>
        <p:spPr>
          <a:xfrm>
            <a:off x="6045927" y="1162112"/>
            <a:ext cx="449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تعریف سامانه اطلاعات جغرافیایی (</a:t>
            </a:r>
            <a:r>
              <a:rPr lang="en-US" sz="2400" dirty="0">
                <a:cs typeface="B Titr" panose="00000700000000000000" pitchFamily="2" charset="-78"/>
              </a:rPr>
              <a:t>(GIS</a:t>
            </a:r>
          </a:p>
        </p:txBody>
      </p:sp>
      <p:cxnSp>
        <p:nvCxnSpPr>
          <p:cNvPr id="35" name="Conector recto 139">
            <a:extLst>
              <a:ext uri="{FF2B5EF4-FFF2-40B4-BE49-F238E27FC236}">
                <a16:creationId xmlns:a16="http://schemas.microsoft.com/office/drawing/2014/main" id="{200A2FC6-F8BA-480B-899F-CA7FD6BC47C5}"/>
              </a:ext>
            </a:extLst>
          </p:cNvPr>
          <p:cNvCxnSpPr>
            <a:cxnSpLocks/>
          </p:cNvCxnSpPr>
          <p:nvPr/>
        </p:nvCxnSpPr>
        <p:spPr>
          <a:xfrm>
            <a:off x="6097984" y="1639787"/>
            <a:ext cx="4391025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tx2"/>
                </a:gs>
                <a:gs pos="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31687" y="327986"/>
            <a:ext cx="11828480" cy="6202027"/>
            <a:chOff x="562562" y="475135"/>
            <a:chExt cx="11261336" cy="5904656"/>
          </a:xfrm>
        </p:grpSpPr>
        <p:sp>
          <p:nvSpPr>
            <p:cNvPr id="2" name="Rounded Rectangle 1"/>
            <p:cNvSpPr/>
            <p:nvPr/>
          </p:nvSpPr>
          <p:spPr>
            <a:xfrm>
              <a:off x="562562" y="475135"/>
              <a:ext cx="11261336" cy="5904656"/>
            </a:xfrm>
            <a:prstGeom prst="roundRect">
              <a:avLst>
                <a:gd name="adj" fmla="val 83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sz="1799"/>
            </a:p>
          </p:txBody>
        </p:sp>
        <p:sp>
          <p:nvSpPr>
            <p:cNvPr id="5" name="Round Same Side Corner Rectangle 4"/>
            <p:cNvSpPr/>
            <p:nvPr/>
          </p:nvSpPr>
          <p:spPr>
            <a:xfrm>
              <a:off x="4350085" y="6061587"/>
              <a:ext cx="3461650" cy="318204"/>
            </a:xfrm>
            <a:prstGeom prst="round2SameRect">
              <a:avLst>
                <a:gd name="adj1" fmla="val 41799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sz="1799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5AF21FA-BC3D-42CF-9017-C9ABD1AA2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49" y="551215"/>
            <a:ext cx="3990793" cy="5644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C319E6-6139-4FE0-9F91-5628D61AC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58" y="327987"/>
            <a:ext cx="3990793" cy="57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09F5EF-575C-40E7-A9C5-EC1F2A554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775A23-75CA-4614-9647-C9B2CE742CA2}">
  <ds:schemaRefs>
    <ds:schemaRef ds:uri="http://schemas.microsoft.com/office/2006/metadata/properties"/>
    <ds:schemaRef ds:uri="16c05727-aa75-4e4a-9b5f-8a80a1165891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71af3243-3dd4-4a8d-8c0d-dd76da1f02a5"/>
    <ds:schemaRef ds:uri="http://purl.org/dc/dcmitype/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0</TotalTime>
  <Words>864</Words>
  <Application>Microsoft Office PowerPoint</Application>
  <PresentationFormat>Widescreen</PresentationFormat>
  <Paragraphs>143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B Mitra</vt:lpstr>
      <vt:lpstr>B Nazanin</vt:lpstr>
      <vt:lpstr>B Titr</vt:lpstr>
      <vt:lpstr>Calibri</vt:lpstr>
      <vt:lpstr>Gill Sans MT</vt:lpstr>
      <vt:lpstr>Open Sans</vt:lpstr>
      <vt:lpstr>Times New Roman</vt:lpstr>
      <vt:lpstr>Wingdings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2022-12-25T13:16:45Z</dcterms:created>
  <dcterms:modified xsi:type="dcterms:W3CDTF">2023-12-31T10:58:35Z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